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6.xml" ContentType="application/vnd.openxmlformats-officedocument.presentationml.slide+xml"/>
  <Override PartName="/ppt/slides/slide22.xml" ContentType="application/vnd.openxmlformats-officedocument.presentationml.slide+xml"/>
  <Override PartName="/ppt/slides/slide20.xml" ContentType="application/vnd.openxmlformats-officedocument.presentationml.slide+xml"/>
  <Override PartName="/ppt/slides/slide23.xml" ContentType="application/vnd.openxmlformats-officedocument.presentationml.slide+xml"/>
  <Override PartName="/ppt/slides/slide2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0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1.xml" ContentType="application/vnd.openxmlformats-officedocument.presentationml.tag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sldIdLst>
    <p:sldId id="256" r:id="rId2"/>
    <p:sldId id="261" r:id="rId3"/>
    <p:sldId id="263" r:id="rId4"/>
    <p:sldId id="264" r:id="rId5"/>
    <p:sldId id="279" r:id="rId6"/>
    <p:sldId id="304" r:id="rId7"/>
    <p:sldId id="305" r:id="rId8"/>
    <p:sldId id="336" r:id="rId9"/>
    <p:sldId id="296" r:id="rId10"/>
    <p:sldId id="290" r:id="rId11"/>
    <p:sldId id="337" r:id="rId12"/>
    <p:sldId id="338" r:id="rId13"/>
    <p:sldId id="339" r:id="rId14"/>
    <p:sldId id="340" r:id="rId15"/>
    <p:sldId id="341" r:id="rId16"/>
    <p:sldId id="342" r:id="rId17"/>
    <p:sldId id="343" r:id="rId18"/>
    <p:sldId id="344" r:id="rId19"/>
    <p:sldId id="345" r:id="rId20"/>
    <p:sldId id="346" r:id="rId21"/>
    <p:sldId id="347" r:id="rId22"/>
    <p:sldId id="348" r:id="rId23"/>
    <p:sldId id="349" r:id="rId24"/>
    <p:sldId id="350" r:id="rId25"/>
    <p:sldId id="289" r:id="rId26"/>
    <p:sldId id="27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89985" autoAdjust="0"/>
  </p:normalViewPr>
  <p:slideViewPr>
    <p:cSldViewPr snapToGrid="0">
      <p:cViewPr varScale="1">
        <p:scale>
          <a:sx n="62" d="100"/>
          <a:sy n="62" d="100"/>
        </p:scale>
        <p:origin x="82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DDD0B-1772-4282-94C5-4FC6CF67787D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7D29A-DFB8-4678-B622-809904289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1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98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414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700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996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884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415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67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470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9208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2962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95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381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166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195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766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492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573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269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00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20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55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103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985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861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
Poll Title: Do not modify the notes in this section to avoid tampering with the Poll Everywhere activity.
More info at polleverywhere.com/support
The European Union and Human Rights: What is the first thing that comes to mind?
https://www.polleverywhere.com/free_text_polls/twTQjGgyX4xqanyVQN1Wt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745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7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551FCFD-DD72-4BFA-B1FB-A69F7243ADB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38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7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20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7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23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60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2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7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3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854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51FCFD-DD72-4BFA-B1FB-A69F7243ADB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5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fif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fif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fif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fif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fif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ikonstantinidis@qu.edu.qa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BF94joEAyA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Jean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monnet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module  – Doha courses on European union law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Fall 2021</a:t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Ioannis Konstantinidis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373" y="5033640"/>
            <a:ext cx="2758112" cy="742942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17" y="5849108"/>
            <a:ext cx="2585714" cy="7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55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Historical Background and Development of the Case Law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Growth of an Idea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spite of Article 2 of the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Treaty on the European Union (EU), according to which  the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is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founded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value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respect for human rights,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rights were not a pressing </a:t>
            </a:r>
            <a:r>
              <a:rPr lang="en-U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concern in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early </a:t>
            </a:r>
            <a:r>
              <a:rPr lang="en-U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European Economic </a:t>
            </a:r>
            <a:r>
              <a:rPr lang="en-U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Communities </a:t>
            </a:r>
            <a:r>
              <a:rPr lang="en-U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ECC, 1957)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(as it then was</a:t>
            </a:r>
            <a:r>
              <a:rPr lang="en-U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217" y="3400335"/>
            <a:ext cx="2856216" cy="21421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4633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Historical Background and Development of the Case Law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Growth of an Idea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Why? 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EEC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Treaty started out as an economic treaty, of limited ambitions, with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aim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creating a Common Market. There were no sections on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fundamental rights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the EEC founders did not think this relevant to a treaty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mainly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aspirations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469" y="3652760"/>
            <a:ext cx="3022358" cy="17000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1788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Historical Background and Development of the Case Law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Growth of an Idea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Why? 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European Convention on Human Rights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Fundamental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Freedoms (ECHR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also, of course, already in existence,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probably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thought sufficient to operate as a ‘Bill of Rights’ for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Europe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ECHR was promoted by the Council of Europe and NOT by the EU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0857" y="2340776"/>
            <a:ext cx="1835034" cy="18962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1316" y="4096249"/>
            <a:ext cx="2806349" cy="21587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82195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Historical Background and Development of the Case Law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Growth of an Idea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fundamental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rights gap became all too apparent at a very early stage in the life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EEC: 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courts feared that Member States could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use the EEC 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circumvent the fundamental rights guarantees that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had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been at the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center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post-war constitutionalizing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effort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EEC had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been given regulatory powers which could directly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affect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individuals, and those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powers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were not curtailed by fundamental rights, then individuals might see their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fundamental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rights limited beyond what was permissible under their own constitutional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arrangements</a:t>
            </a: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228" y="3487541"/>
            <a:ext cx="3310292" cy="21788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1722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Historical Background and Development of the Case Law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Growth of an Idea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did not take long for the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Court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Justice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European Union to find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fundamental rights were part of the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‘”general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principles of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law”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the Court would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258" y="3405850"/>
            <a:ext cx="3028003" cy="17043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8083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Historical Background and Development of the Case Law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Growth of an Idea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case of </a:t>
            </a:r>
            <a:r>
              <a:rPr lang="en-US" sz="1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Stauder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Mr.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Stauder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attacked a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European Commission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decision which made the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distribution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butter at reduced prices conditional upon the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identification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recipient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claimed that having to be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identified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name breached his right to dignity as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ected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the German Constitution.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German court referred a question to the Court of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Justice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assess the validity of the Commission’s decision</a:t>
            </a: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941" y="3158941"/>
            <a:ext cx="1933575" cy="2362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682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Historical Background and Development of the Case Law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Growth of an Idea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Having examined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versions of the Commission’s decision, the Court of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Justice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found that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identification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name was not required by the Community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Court considered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fundamental rights unwritten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principles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applicable to the acts of the 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EEC’s institutions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915" y="3618928"/>
            <a:ext cx="2804917" cy="17804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6097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Historical Background and Development of the Case Law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Growth of an Idea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subsequent case law the Court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clarified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in deciding which fundamental rights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formed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of the general principles of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EEC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 it would draw inspiration from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constitutional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traditions common to the Member States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from international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treaties 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protection of human rights to which Member States were signatory or had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collabo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ated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those, the most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without doubt the ECHR</a:t>
            </a: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002" y="3378143"/>
            <a:ext cx="2700744" cy="20333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2979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From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1977 Declaration to the Treaty of Lisbon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Response of the Political Institutions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surprising then that the developments in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law of the Court met with the approval of the political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institutions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6058" y="3510023"/>
            <a:ext cx="2619375" cy="1743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1235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From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1977 Declaration to the Treaty of Lisbon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Response of the Political Institutions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1977, just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eight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years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ruling in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Stauder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once the case law was ‘settled’, the European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Parliament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Council, and the Commission issued a joint declaration to the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they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considered themselves bound by fundamental rights as general principles of (then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EEC law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002" y="3378143"/>
            <a:ext cx="2700744" cy="20333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0601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 TO THE COURSE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2286000"/>
            <a:ext cx="6896813" cy="353906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Ioannis Konstantinidis, Assistant Professor of International Law, College of Law, Qatar University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Ph.D. – Sorbonne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 School/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Paris 1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Panthéon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-Sorbonne, France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LL.M. – Sorbonne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 School/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Paris 1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Panthéon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-Sorbonne, France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M.A. –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d’Etudes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Politiques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Paris/Sciences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Po, France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National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Kapodistrian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University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Athens, Greece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197" y="3361753"/>
            <a:ext cx="1885950" cy="2219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9954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From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1977 Declaration to the Treaty of Lisbon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Response of the Political Institutions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that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every Treaty revision strengthened the protection of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fundamental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rights in the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particular, following the expansion of 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EU’s competences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field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asylum, immigration, and criminal law, the protection of fundamental rights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EU became of paramount importance for many of the Member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469" y="3652760"/>
            <a:ext cx="3022358" cy="17000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0161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From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1977 Declaration to the Treaty of Lisbon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Response of the Political Institutions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codification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Court’s case law, and the ongoing attention to fundamental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rights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culminated in 2000 with the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drafting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Charter of Fundamental Rights of the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EU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Whilst at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Charter was ‘merely’ proclaimed by the three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political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Institutions, almost mirroring the 1977 Declaration, the Lisbon Treaty subsequently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gave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the same legal value as the Treaties themselves (Article 6(1)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TEU)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Furthermore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we shall see in more detail later, the debate as to whether the Union should become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party to the ECHR has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finally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received a positive answer and Article 6(2) TEU provides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the competence for accession but also a legal obligation to do so</a:t>
            </a:r>
            <a:endParaRPr lang="en-US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159" y="3405850"/>
            <a:ext cx="2920430" cy="19469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6930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From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1977 Declaration to the Treaty of Lisbon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Response of the Political Institutions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Article 6(3) of the TEU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“Fundamental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rights, as guaranteed by the European Convention for the Protection of Human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Rights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Fundamental Freedoms and as they result from the constitutional traditions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Member States, shall constitute general principles of the Union’s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law”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endParaRPr lang="en-US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217" y="3400335"/>
            <a:ext cx="2856216" cy="21421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8687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Concluding Remarks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Treaty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restates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centrality of fundamental rights, the ECHR, and the common constitutional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traditions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 general principles of Union law.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Article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6(3) therefore allows the Court of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Justice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go beyond the rights contained in the Charter, should the need ever arise</a:t>
            </a:r>
            <a:endParaRPr lang="en-US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758" y="3331943"/>
            <a:ext cx="2619375" cy="1743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348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Concluding Remarks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espect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fundamental rights, as well as the other values listed in Article 2 TEU,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precondition for accession to the EU,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relevant for participation in the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 this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reason, Article 7 TEU provides for a procedure to police and react to the risk of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serious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breaches of those values. In a case in which the Council determines that the breach is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serious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persistent, it can suspend certain rights, including voting rights, of the Member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6058" y="3510023"/>
            <a:ext cx="2619375" cy="1743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7525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Week: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EU Charter of Fundamental Rights</a:t>
            </a:r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1319283" y="2885053"/>
            <a:ext cx="9155806" cy="349259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  <a:buFont typeface="Wingdings 3" pitchFamily="18" charset="2"/>
              <a:buBlip>
                <a:blip r:embed="rId4"/>
              </a:buBlip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­</a:t>
            </a:r>
            <a:r>
              <a:rPr lang="en-US" sz="1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Readings</a:t>
            </a:r>
          </a:p>
          <a:p>
            <a:pPr lvl="1">
              <a:lnSpc>
                <a:spcPct val="150000"/>
              </a:lnSpc>
              <a:buFont typeface="Wingdings 3" pitchFamily="18" charset="2"/>
              <a:buBlip>
                <a:blip r:embed="rId4"/>
              </a:buBlip>
            </a:pPr>
            <a:endParaRPr lang="en-US" sz="17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8016" lvl="1" indent="0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 the course syllabus</a:t>
            </a:r>
          </a:p>
        </p:txBody>
      </p:sp>
    </p:spTree>
    <p:extLst>
      <p:ext uri="{BB962C8B-B14F-4D97-AF65-F5344CB8AC3E}">
        <p14:creationId xmlns:p14="http://schemas.microsoft.com/office/powerpoint/2010/main" val="39586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373" y="5054885"/>
            <a:ext cx="2802133" cy="7548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17" y="5849108"/>
            <a:ext cx="2585714" cy="7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82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 TO THE COURSE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9" y="2286000"/>
            <a:ext cx="5885958" cy="35390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Contact Details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ikonstantinidis@qu.edu.qa</a:t>
            </a: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Office: College of Law Building I09,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B335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 Hours (</a:t>
            </a:r>
            <a:r>
              <a:rPr lang="en-U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via Blackboard Collaborate)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Monday, 11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:30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 – 12:30 PM</a:t>
            </a: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0961" y="3158941"/>
            <a:ext cx="2589872" cy="18330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1052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 TO THE COURSE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2286000"/>
            <a:ext cx="9450961" cy="35390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Information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Days: Sunday/Tuesday/Thursday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Time: 8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:00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9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:00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Classes will be held online via Blackboard Collaborate</a:t>
            </a: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405" y="2711366"/>
            <a:ext cx="3419856" cy="2420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4713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9" y="2286000"/>
            <a:ext cx="6066220" cy="353906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buBlip>
                <a:blip r:embed="rId4"/>
              </a:buBlip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your background?</a:t>
            </a:r>
          </a:p>
          <a:p>
            <a:pPr marL="128016" lvl="1" indent="0" algn="just">
              <a:lnSpc>
                <a:spcPct val="150000"/>
              </a:lnSpc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buBlip>
                <a:blip r:embed="rId4"/>
              </a:buBlip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did you choose this course?</a:t>
            </a:r>
          </a:p>
          <a:p>
            <a:pPr marL="128016" lvl="1" indent="0" algn="just">
              <a:lnSpc>
                <a:spcPct val="150000"/>
              </a:lnSpc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buBlip>
                <a:blip r:embed="rId4"/>
              </a:buBlip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your expectations for this course?</a:t>
            </a:r>
            <a:endParaRPr lang="en-US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50000"/>
              </a:lnSpc>
              <a:buNone/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4111" y="3453423"/>
            <a:ext cx="4314997" cy="17579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9610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2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The Evolution of the European Union Law in the Field of Human Rights –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 4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2286000"/>
            <a:ext cx="9300489" cy="398747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Historical Background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 Law 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From the 1977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Declaration to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Treaty of Lisbon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III. Concluding Remarks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8016" lvl="1" indent="0">
              <a:lnSpc>
                <a:spcPct val="150000"/>
              </a:lnSpc>
              <a:buNone/>
            </a:pPr>
            <a:endParaRPr lang="en-US" sz="13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50000"/>
              </a:lnSpc>
              <a:buNone/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93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 4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19283" y="2885053"/>
            <a:ext cx="6308433" cy="3492598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 an advanced understanding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emergence of the European Union's commitment to human rights</a:t>
            </a:r>
            <a:endParaRPr lang="en-US" sz="17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06682" y="2235611"/>
            <a:ext cx="9417935" cy="49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Outcomes: On completion of this 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week, 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should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716" y="3493608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07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11684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86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Historical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 and Development of the Case Law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9" y="2286001"/>
            <a:ext cx="9021304" cy="7375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5"/>
              </a:buBlip>
            </a:pPr>
            <a:r>
              <a:rPr lang="en-US" sz="25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European Union (EU) and Human Rights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50000"/>
              </a:lnSpc>
              <a:buNone/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WBF94joEAyA"/>
          <p:cNvPicPr>
            <a:picLocks noRot="1" noChangeAspect="1"/>
          </p:cNvPicPr>
          <p:nvPr>
            <a:videoFile r:link="rId1"/>
          </p:nvPr>
        </p:nvPicPr>
        <p:blipFill>
          <a:blip r:embed="rId9"/>
          <a:stretch>
            <a:fillRect/>
          </a:stretch>
        </p:blipFill>
        <p:spPr>
          <a:xfrm>
            <a:off x="2629119" y="3023563"/>
            <a:ext cx="6240980" cy="3510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26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7e3e8086-0536-41ee-a79a-3dce340d2f7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B8B0ECDBA3C64CA17A0EDA1F583A22" ma:contentTypeVersion="10" ma:contentTypeDescription="Create a new document." ma:contentTypeScope="" ma:versionID="7d8cd048ccc8525b498775d87f95a921">
  <xsd:schema xmlns:xsd="http://www.w3.org/2001/XMLSchema" xmlns:xs="http://www.w3.org/2001/XMLSchema" xmlns:p="http://schemas.microsoft.com/office/2006/metadata/properties" xmlns:ns2="4595ca7b-3a15-4971-af5f-cadc29c03e04" targetNamespace="http://schemas.microsoft.com/office/2006/metadata/properties" ma:root="true" ma:fieldsID="91704bcc1b3d810af0b8b673c3023ee6" ns2:_="">
    <xsd:import namespace="4595ca7b-3a15-4971-af5f-cadc29c03e0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5ca7b-3a15-4971-af5f-cadc29c03e0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595ca7b-3a15-4971-af5f-cadc29c03e04">QPT3VHF6MKWP-83287781-39047</_dlc_DocId>
    <_dlc_DocIdUrl xmlns="4595ca7b-3a15-4971-af5f-cadc29c03e04">
      <Url>https://www.qu.edu.qa/_layouts/15/DocIdRedir.aspx?ID=QPT3VHF6MKWP-83287781-39047</Url>
      <Description>QPT3VHF6MKWP-83287781-39047</Description>
    </_dlc_DocIdUrl>
  </documentManagement>
</p:properties>
</file>

<file path=customXml/itemProps1.xml><?xml version="1.0" encoding="utf-8"?>
<ds:datastoreItem xmlns:ds="http://schemas.openxmlformats.org/officeDocument/2006/customXml" ds:itemID="{A8FD98C4-9BCB-48B8-BEC3-87D6F78DCA8E}"/>
</file>

<file path=customXml/itemProps2.xml><?xml version="1.0" encoding="utf-8"?>
<ds:datastoreItem xmlns:ds="http://schemas.openxmlformats.org/officeDocument/2006/customXml" ds:itemID="{54274C1A-964A-4767-BBD8-971B6B5FB0B7}"/>
</file>

<file path=customXml/itemProps3.xml><?xml version="1.0" encoding="utf-8"?>
<ds:datastoreItem xmlns:ds="http://schemas.openxmlformats.org/officeDocument/2006/customXml" ds:itemID="{7E00A572-FD59-4EDE-8895-5DEE3883B62F}"/>
</file>

<file path=customXml/itemProps4.xml><?xml version="1.0" encoding="utf-8"?>
<ds:datastoreItem xmlns:ds="http://schemas.openxmlformats.org/officeDocument/2006/customXml" ds:itemID="{561BDA28-E082-4F69-9419-6C0221C84F76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5638</TotalTime>
  <Words>1469</Words>
  <Application>Microsoft Office PowerPoint</Application>
  <PresentationFormat>Widescreen</PresentationFormat>
  <Paragraphs>141</Paragraphs>
  <Slides>26</Slides>
  <Notes>26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Calibri</vt:lpstr>
      <vt:lpstr>Times New Roman</vt:lpstr>
      <vt:lpstr>Tw Cen MT</vt:lpstr>
      <vt:lpstr>Tw Cen MT Condensed</vt:lpstr>
      <vt:lpstr>Wingdings</vt:lpstr>
      <vt:lpstr>Wingdings 3</vt:lpstr>
      <vt:lpstr>Integral</vt:lpstr>
      <vt:lpstr>Jean monnet module  – Doha courses on European union law – Fall 2021 Dr. Ioannis Konstantinidis</vt:lpstr>
      <vt:lpstr>WELCOME TO THE COURSE</vt:lpstr>
      <vt:lpstr>WELCOME TO THE COURSE</vt:lpstr>
      <vt:lpstr>WELCOME TO THE COURSE</vt:lpstr>
      <vt:lpstr>Students</vt:lpstr>
      <vt:lpstr>Course 2: The Evolution of the European Union Law in the Field of Human Rights – Week 4</vt:lpstr>
      <vt:lpstr>Week 4</vt:lpstr>
      <vt:lpstr>PowerPoint Presentation</vt:lpstr>
      <vt:lpstr>I. Historical Background and Development of the Case Law </vt:lpstr>
      <vt:lpstr>I. Historical Background and Development of the Case Law </vt:lpstr>
      <vt:lpstr>I. Historical Background and Development of the Case Law </vt:lpstr>
      <vt:lpstr>I. Historical Background and Development of the Case Law </vt:lpstr>
      <vt:lpstr>I. Historical Background and Development of the Case Law </vt:lpstr>
      <vt:lpstr>I. Historical Background and Development of the Case Law </vt:lpstr>
      <vt:lpstr>I. Historical Background and Development of the Case Law </vt:lpstr>
      <vt:lpstr>I. Historical Background and Development of the Case Law </vt:lpstr>
      <vt:lpstr>I. Historical Background and Development of the Case Law </vt:lpstr>
      <vt:lpstr>II. From the 1977 Declaration to the Treaty of Lisbon</vt:lpstr>
      <vt:lpstr>II. From the 1977 Declaration to the Treaty of Lisbon</vt:lpstr>
      <vt:lpstr>II. From the 1977 Declaration to the Treaty of Lisbon</vt:lpstr>
      <vt:lpstr>II. From the 1977 Declaration to the Treaty of Lisbon</vt:lpstr>
      <vt:lpstr>II. From the 1977 Declaration to the Treaty of Lisbon</vt:lpstr>
      <vt:lpstr>III. Concluding Remarks </vt:lpstr>
      <vt:lpstr>III. Concluding Remarks </vt:lpstr>
      <vt:lpstr>Next Week: The EU Charter of Fundamental Rights</vt:lpstr>
      <vt:lpstr>Questions?</vt:lpstr>
    </vt:vector>
  </TitlesOfParts>
  <Company>Qatar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تحريك الرقابة أمام المحكمة الدستورية عن طريق الدفع من الأفراد</dc:title>
  <dc:creator>Fatma Mansour M A Almesleh</dc:creator>
  <cp:lastModifiedBy>Ioannis Konstantinidis</cp:lastModifiedBy>
  <cp:revision>186</cp:revision>
  <dcterms:created xsi:type="dcterms:W3CDTF">2015-10-18T15:36:54Z</dcterms:created>
  <dcterms:modified xsi:type="dcterms:W3CDTF">2021-09-28T16:41:12Z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0x01010071B8B0ECDBA3C64CA17A0EDA1F583A22</vt:lpwstr>
  </property>
  <property fmtid="{D5CDD505-2E9C-101B-9397-08002B2CF9AE}" pid="3" name="_dlc_DocIdItemGuid">
    <vt:lpwstr>52963873-db82-41d4-848b-881c53520ebb</vt:lpwstr>
  </property>
</Properties>
</file>